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604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Shopping Behavior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847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773" y="551140"/>
            <a:ext cx="6536531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Recommendations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773" y="1506498"/>
            <a:ext cx="999053" cy="14863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4613" y="1706285"/>
            <a:ext cx="2622709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84613" y="2153960"/>
            <a:ext cx="654641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the 2,847 non-subscribers, especially repeat buyers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773" y="2992874"/>
            <a:ext cx="999053" cy="14863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4613" y="3192661"/>
            <a:ext cx="2622709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Loyalty Programs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384613" y="3640336"/>
            <a:ext cx="654641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returning customers to accelerate their journey into the loyal segment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773" y="4479250"/>
            <a:ext cx="999053" cy="14863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4613" y="4679037"/>
            <a:ext cx="2622709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384613" y="5126712"/>
            <a:ext cx="654641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express-shipping users for premium campaigns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6185773" y="6190417"/>
            <a:ext cx="7745254" cy="1488043"/>
          </a:xfrm>
          <a:prstGeom prst="roundRect">
            <a:avLst>
              <a:gd name="adj" fmla="val 2014"/>
            </a:avLst>
          </a:prstGeom>
          <a:solidFill>
            <a:srgbClr val="FFCDB3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60" y="6486168"/>
            <a:ext cx="249674" cy="19978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35021" y="6440091"/>
            <a:ext cx="6896219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Young Adults generated $62,143 in revenue, leading all age groups. Combined with product positioning of top-rated items, these strategies will maximize ROI and customer lifetime value.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25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29270" y="34655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Total Purchases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397371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60758" y="34655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Features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4125278" y="397371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92365" y="34655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Locations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456884" y="397371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coverage across customer base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23972" y="34655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Product Types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788491" y="397371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Diverse inventory across four categories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81481"/>
            <a:ext cx="326195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Demographics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93790" y="57803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222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664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1814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Shopping Behavior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7599521" y="57803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 &amp; Promo Usage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222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 Ratings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664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Shipping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652" y="857012"/>
            <a:ext cx="6234351" cy="603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Preparation &amp; Cleaning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43652" y="1736169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3652" y="2025729"/>
            <a:ext cx="7856696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643652" y="2163366"/>
            <a:ext cx="301502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3652" y="2575203"/>
            <a:ext cx="785669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pandas, examined structure with df.info() and summary statistics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43652" y="3191232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43652" y="3480792"/>
            <a:ext cx="7856696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643652" y="3618428"/>
            <a:ext cx="244459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Missing Data Handling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3652" y="4030266"/>
            <a:ext cx="785669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 values using median rating per product category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43652" y="4646295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43652" y="4935855"/>
            <a:ext cx="7856696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643652" y="5073491"/>
            <a:ext cx="2413754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3652" y="5485328"/>
            <a:ext cx="785669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bins and purchase_frequency_days columns for deeper analysis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43652" y="6101358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43652" y="6390918"/>
            <a:ext cx="7856696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8" name="Text 15"/>
          <p:cNvSpPr/>
          <p:nvPr/>
        </p:nvSpPr>
        <p:spPr>
          <a:xfrm>
            <a:off x="643652" y="6528554"/>
            <a:ext cx="2413754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3652" y="6940391"/>
            <a:ext cx="785669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and loaded cleaned data for SQL business analysis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244"/>
            <a:ext cx="73527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Revenue Insights by Gender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781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5939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1B00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5939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5939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5C03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5939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99479"/>
            <a:ext cx="411027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Male Customers Drive Revenue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8959096" y="309836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total revenue, more than double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from female customers.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391144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significant gap suggests opportunities for targeted marketing to balance gender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2653"/>
            <a:ext cx="708719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Discount Strategy Analysis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307074"/>
            <a:ext cx="3664744" cy="2785467"/>
          </a:xfrm>
          <a:prstGeom prst="roundRect">
            <a:avLst>
              <a:gd name="adj" fmla="val 1221"/>
            </a:avLst>
          </a:prstGeom>
          <a:solidFill>
            <a:srgbClr val="E04F0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33888"/>
            <a:ext cx="321111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High-Spending Discount Users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3414117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used discounts but still spent above average purchase amount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307074"/>
            <a:ext cx="3664863" cy="2785467"/>
          </a:xfrm>
          <a:prstGeom prst="roundRect">
            <a:avLst>
              <a:gd name="adj" fmla="val 1221"/>
            </a:avLst>
          </a:prstGeom>
          <a:solidFill>
            <a:srgbClr val="E04F00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533888"/>
            <a:ext cx="321123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Discount-Dependent Products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2162" y="3414117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Hats lead 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discount rate, followed by Sneakers 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49.66%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19355"/>
            <a:ext cx="7556421" cy="1687592"/>
          </a:xfrm>
          <a:prstGeom prst="roundRect">
            <a:avLst>
              <a:gd name="adj" fmla="val 2016"/>
            </a:avLst>
          </a:prstGeom>
          <a:solidFill>
            <a:srgbClr val="E04F0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461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Opportunity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0604" y="605432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promotional sales boosts with margin control to optimize profitability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87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Top-Rated Products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739985"/>
            <a:ext cx="3457813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739985"/>
            <a:ext cx="2662476" cy="283488"/>
          </a:xfrm>
          <a:prstGeom prst="roundRect">
            <a:avLst>
              <a:gd name="adj" fmla="val 12002"/>
            </a:avLst>
          </a:prstGeom>
          <a:solidFill>
            <a:srgbClr val="E04F00"/>
          </a:solidFill>
          <a:ln/>
        </p:spPr>
      </p:sp>
      <p:sp>
        <p:nvSpPr>
          <p:cNvPr id="5" name="Text 3"/>
          <p:cNvSpPr/>
          <p:nvPr/>
        </p:nvSpPr>
        <p:spPr>
          <a:xfrm>
            <a:off x="4421624" y="2739985"/>
            <a:ext cx="5307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77%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068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Gloves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90" y="381500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average rating at 3.86 stars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2739985"/>
            <a:ext cx="3457813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9" name="Shape 7"/>
          <p:cNvSpPr/>
          <p:nvPr/>
        </p:nvSpPr>
        <p:spPr>
          <a:xfrm>
            <a:off x="5235893" y="2739985"/>
            <a:ext cx="2662476" cy="283488"/>
          </a:xfrm>
          <a:prstGeom prst="roundRect">
            <a:avLst>
              <a:gd name="adj" fmla="val 12002"/>
            </a:avLst>
          </a:prstGeom>
          <a:solidFill>
            <a:srgbClr val="E04F00"/>
          </a:solidFill>
          <a:ln/>
        </p:spPr>
      </p:sp>
      <p:sp>
        <p:nvSpPr>
          <p:cNvPr id="10" name="Text 8"/>
          <p:cNvSpPr/>
          <p:nvPr/>
        </p:nvSpPr>
        <p:spPr>
          <a:xfrm>
            <a:off x="8863727" y="2739985"/>
            <a:ext cx="5307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77%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3068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Sandals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235893" y="381500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performance at 3.84 stars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2739985"/>
            <a:ext cx="3457813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14" name="Shape 12"/>
          <p:cNvSpPr/>
          <p:nvPr/>
        </p:nvSpPr>
        <p:spPr>
          <a:xfrm>
            <a:off x="9677995" y="2739985"/>
            <a:ext cx="2627828" cy="283488"/>
          </a:xfrm>
          <a:prstGeom prst="roundRect">
            <a:avLst>
              <a:gd name="adj" fmla="val 12002"/>
            </a:avLst>
          </a:prstGeom>
          <a:solidFill>
            <a:srgbClr val="E04F00"/>
          </a:solidFill>
          <a:ln/>
        </p:spPr>
      </p:sp>
      <p:sp>
        <p:nvSpPr>
          <p:cNvPr id="15" name="Text 13"/>
          <p:cNvSpPr/>
          <p:nvPr/>
        </p:nvSpPr>
        <p:spPr>
          <a:xfrm>
            <a:off x="13305830" y="2739985"/>
            <a:ext cx="5307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76%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33068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Boots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9677995" y="381500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Solid rating of 3.82 stars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4744879"/>
            <a:ext cx="3457813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90" y="4744879"/>
            <a:ext cx="2627828" cy="283488"/>
          </a:xfrm>
          <a:prstGeom prst="roundRect">
            <a:avLst>
              <a:gd name="adj" fmla="val 12002"/>
            </a:avLst>
          </a:prstGeom>
          <a:solidFill>
            <a:srgbClr val="E04F00"/>
          </a:solidFill>
          <a:ln/>
        </p:spPr>
      </p:sp>
      <p:sp>
        <p:nvSpPr>
          <p:cNvPr id="20" name="Text 18"/>
          <p:cNvSpPr/>
          <p:nvPr/>
        </p:nvSpPr>
        <p:spPr>
          <a:xfrm>
            <a:off x="4421624" y="4744879"/>
            <a:ext cx="5307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76%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53117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Hat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793790" y="581989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favorite at 3.80 stars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35893" y="4744879"/>
            <a:ext cx="3457813" cy="283488"/>
          </a:xfrm>
          <a:prstGeom prst="roundRect">
            <a:avLst>
              <a:gd name="adj" fmla="val 12002"/>
            </a:avLst>
          </a:prstGeom>
          <a:solidFill>
            <a:srgbClr val="F2EEEE"/>
          </a:solidFill>
          <a:ln/>
        </p:spPr>
      </p:sp>
      <p:sp>
        <p:nvSpPr>
          <p:cNvPr id="24" name="Shape 22"/>
          <p:cNvSpPr/>
          <p:nvPr/>
        </p:nvSpPr>
        <p:spPr>
          <a:xfrm>
            <a:off x="5235893" y="4744879"/>
            <a:ext cx="2627828" cy="283488"/>
          </a:xfrm>
          <a:prstGeom prst="roundRect">
            <a:avLst>
              <a:gd name="adj" fmla="val 12002"/>
            </a:avLst>
          </a:prstGeom>
          <a:solidFill>
            <a:srgbClr val="E04F00"/>
          </a:solidFill>
          <a:ln/>
        </p:spPr>
      </p:sp>
      <p:sp>
        <p:nvSpPr>
          <p:cNvPr id="25" name="Text 23"/>
          <p:cNvSpPr/>
          <p:nvPr/>
        </p:nvSpPr>
        <p:spPr>
          <a:xfrm>
            <a:off x="8863727" y="4744879"/>
            <a:ext cx="5307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76%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235893" y="53117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Skirt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5235893" y="581989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 quality at 3.78 stars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64379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these top-rated products in marketing campaigns to drive conversions and build trust with new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88957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Shipping &amp; Subscription Patterns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935004"/>
            <a:ext cx="35787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Shipping Type Comparison</a:t>
            </a:r>
            <a:endParaRPr lang="en-US" sz="2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62225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31436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spend slightly more on average, suggesting premium service attracts higher-value customers.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1935004"/>
            <a:ext cx="357378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Subscription Status Impact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599521" y="25338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1,053 customers, $59.49 avg spend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29760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2,847 customers, $59.87 avg spend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34182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subscriber revenue: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$62,645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38604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non-subscriber revenue: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44274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Massive opportunity to convert non-subscribers and boost recurring revenue.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744379"/>
            <a:ext cx="5934194" cy="687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Segmentation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8224" y="1851065"/>
            <a:ext cx="2171938" cy="12238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76794" y="2430899"/>
            <a:ext cx="29468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5319713" y="2060615"/>
            <a:ext cx="161353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Loyal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319713" y="2530078"/>
            <a:ext cx="161353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62550" y="3091577"/>
            <a:ext cx="8682038" cy="11430"/>
          </a:xfrm>
          <a:prstGeom prst="roundRect">
            <a:avLst>
              <a:gd name="adj" fmla="val 275011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55" y="3127296"/>
            <a:ext cx="4343876" cy="12238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6794" y="3555087"/>
            <a:ext cx="29468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6405682" y="3336846"/>
            <a:ext cx="148530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Returning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05682" y="3806309"/>
            <a:ext cx="148530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6248519" y="4367808"/>
            <a:ext cx="7596068" cy="11430"/>
          </a:xfrm>
          <a:prstGeom prst="roundRect">
            <a:avLst>
              <a:gd name="adj" fmla="val 275011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6" y="4403527"/>
            <a:ext cx="6515933" cy="122384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76794" y="4831318"/>
            <a:ext cx="29468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7491770" y="4613077"/>
            <a:ext cx="140922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New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491770" y="5082540"/>
            <a:ext cx="140922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733425" y="6072664"/>
            <a:ext cx="275034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Repeat Buyer Insights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733425" y="6625947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Among customers with 5+ purchases: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958 are subscribers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while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2,518 are not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7578447" y="6072664"/>
            <a:ext cx="275034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Growth Opportunity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7578447" y="6625947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loyalty programs to move returning customers into the loyal segment and convert repeat buyers to subscribers.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401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Category Performance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287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Clothing Leaders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536877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(171 orders),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(171),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Shirt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(169) dominate the category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40287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Accessories Top Picks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125278" y="45368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(171 orders),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Sunglasses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(161),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Belt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(161) lead sales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40287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Footwear Favorites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456884" y="45368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(160 orders),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(150),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(145) drive category revenue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40287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Outerwear Essentials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0788491" y="45368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(163 orders)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(161) are customer staples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2025-12-09T10:40:29Z</dcterms:created>
  <dcterms:modified xsi:type="dcterms:W3CDTF">2025-12-09T10:40:29Z</dcterms:modified>
</cp:coreProperties>
</file>